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notesSlides/notesSlide1.xml" ContentType="application/vnd.openxmlformats-officedocument.presentationml.notesSl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notesSlides/notesSlide2.xml" ContentType="application/vnd.openxmlformats-officedocument.presentationml.notesSlide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73" r:id="rId16"/>
    <p:sldId id="274" r:id="rId17"/>
    <p:sldId id="276" r:id="rId18"/>
    <p:sldId id="277" r:id="rId19"/>
    <p:sldId id="278" r:id="rId20"/>
    <p:sldId id="279" r:id="rId21"/>
    <p:sldId id="281" r:id="rId22"/>
    <p:sldId id="282" r:id="rId23"/>
    <p:sldId id="283" r:id="rId24"/>
  </p:sldIdLst>
  <p:sldSz cx="9144000" cy="5143500" type="screen16x9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2" d="100"/>
          <a:sy n="92" d="100"/>
        </p:scale>
        <p:origin x="-756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Sokalska\&#1088;&#1077;&#1079;&#1091;&#1083;&#1100;&#1090;&#1072;&#1090;&#1080;%20&#1086;&#1087;&#1080;&#1090;&#1091;&#1074;&#1072;&#1085;&#1085;&#1103;.xls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Sokalska\&#1088;&#1077;&#1079;&#1091;&#1083;&#1100;&#1090;&#1072;&#1090;&#1080;%20&#1086;&#1087;&#1080;&#1090;&#1091;&#1074;&#1072;&#1085;&#1085;&#1103;.xls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Sokalska\&#1088;&#1077;&#1079;&#1091;&#1083;&#1100;&#1090;&#1072;&#1090;&#1080;%20&#1086;&#1087;&#1080;&#1090;&#1091;&#1074;&#1072;&#1085;&#1085;&#1103;.xls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Sokalska\&#1088;&#1077;&#1079;&#1091;&#1083;&#1100;&#1090;&#1072;&#1090;&#1080;%20&#1086;&#1087;&#1080;&#1090;&#1091;&#1074;&#1072;&#1085;&#1085;&#1103;.xls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Sokalska\&#1088;&#1077;&#1079;&#1091;&#1083;&#1100;&#1090;&#1072;&#1090;&#1080;%20&#1086;&#1087;&#1080;&#1090;&#1091;&#1074;&#1072;&#1085;&#1085;&#1103;_&#1057;&#1086;&#1082;&#1072;&#1083;&#1100;&#1089;&#1100;&#1082;&#1072;.xls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Sokalska\&#1088;&#1077;&#1079;&#1091;&#1083;&#1100;&#1090;&#1072;&#1090;&#1080;%20&#1086;&#1087;&#1080;&#1090;&#1091;&#1074;&#1072;&#1085;&#1085;&#1103;_&#1057;&#1086;&#1082;&#1072;&#1083;&#1100;&#1089;&#1100;&#1082;&#1072;.xls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Sokalska\&#1088;&#1077;&#1079;&#1091;&#1083;&#1100;&#1090;&#1072;&#1090;&#1080;%20&#1086;&#1087;&#1080;&#1090;&#1091;&#1074;&#1072;&#1085;&#1085;&#1103;_&#1057;&#1086;&#1082;&#1072;&#1083;&#1100;&#1089;&#1100;&#1082;&#1072;.xls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Sokalska\&#1088;&#1077;&#1079;&#1091;&#1083;&#1100;&#1090;&#1072;&#1090;&#1080;%20&#1086;&#1087;&#1080;&#1090;&#1091;&#1074;&#1072;&#1085;&#1085;&#1103;_&#1057;&#1086;&#1082;&#1072;&#1083;&#1100;&#1089;&#1100;&#1082;&#1072;.xls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Sokalska\&#1088;&#1077;&#1079;&#1091;&#1083;&#1100;&#1090;&#1072;&#1090;&#1080;%20&#1086;&#1087;&#1080;&#1090;&#1091;&#1074;&#1072;&#1085;&#1085;&#1103;_&#1057;&#1086;&#1082;&#1072;&#1083;&#1100;&#1089;&#1100;&#1082;&#1072;.xls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Sokalska\&#1088;&#1077;&#1079;&#1091;&#1083;&#1100;&#1090;&#1072;&#1090;&#1080;%20&#1086;&#1087;&#1080;&#1090;&#1091;&#1074;&#1072;&#1085;&#1085;&#1103;_&#1057;&#1086;&#1082;&#1072;&#1083;&#1100;&#1089;&#1100;&#1082;&#1072;.xls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Sokalska\&#1088;&#1077;&#1079;&#1091;&#1083;&#1100;&#1090;&#1072;&#1090;&#1080;%20&#1086;&#1087;&#1080;&#1090;&#1091;&#1074;&#1072;&#1085;&#1085;&#1103;_&#1057;&#1086;&#1082;&#1072;&#1083;&#1100;&#1089;&#1100;&#1082;&#1072;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Sokalska\&#1088;&#1077;&#1079;&#1091;&#1083;&#1100;&#1090;&#1072;&#1090;&#1080;%20&#1086;&#1087;&#1080;&#1090;&#1091;&#1074;&#1072;&#1085;&#1085;&#1103;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Sokalska\&#1088;&#1077;&#1079;&#1091;&#1083;&#1100;&#1090;&#1072;&#1090;&#1080;%20&#1086;&#1087;&#1080;&#1090;&#1091;&#1074;&#1072;&#1085;&#1085;&#1103;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Sokalska\&#1088;&#1077;&#1079;&#1091;&#1083;&#1100;&#1090;&#1072;&#1090;&#1080;%20&#1086;&#1087;&#1080;&#1090;&#1091;&#1074;&#1072;&#1085;&#1085;&#1103;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Sokalska\&#1088;&#1077;&#1079;&#1091;&#1083;&#1100;&#1090;&#1072;&#1090;&#1080;%20&#1086;&#1087;&#1080;&#1090;&#1091;&#1074;&#1072;&#1085;&#1085;&#1103;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Sokalska\&#1088;&#1077;&#1079;&#1091;&#1083;&#1100;&#1090;&#1072;&#1090;&#1080;%20&#1086;&#1087;&#1080;&#1090;&#1091;&#1074;&#1072;&#1085;&#1085;&#1103;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Sokalska\&#1088;&#1077;&#1079;&#1091;&#1083;&#1100;&#1090;&#1072;&#1090;&#1080;%20&#1086;&#1087;&#1080;&#1090;&#1091;&#1074;&#1072;&#1085;&#1085;&#1103;.xls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Sokalska\&#1088;&#1077;&#1079;&#1091;&#1083;&#1100;&#1090;&#1072;&#1090;&#1080;%20&#1086;&#1087;&#1080;&#1090;&#1091;&#1074;&#1072;&#1085;&#1085;&#1103;.xls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Morshyn\&#1088;&#1077;&#1079;&#1091;&#1083;&#1100;&#1090;&#1072;&#1090;&#1080;%20&#1086;&#1087;&#1080;&#1090;&#1091;&#1074;&#1072;&#1085;&#1085;&#1103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Sheet1!$B$2:$B$6</c:f>
              <c:strCache>
                <c:ptCount val="5"/>
                <c:pt idx="0">
                  <c:v>після 2014</c:v>
                </c:pt>
                <c:pt idx="1">
                  <c:v>2010-2014</c:v>
                </c:pt>
                <c:pt idx="2">
                  <c:v>2005-2010</c:v>
                </c:pt>
                <c:pt idx="3">
                  <c:v>до 2005</c:v>
                </c:pt>
                <c:pt idx="4">
                  <c:v>до 1990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4</c:v>
                </c:pt>
                <c:pt idx="1">
                  <c:v>7</c:v>
                </c:pt>
                <c:pt idx="2">
                  <c:v>15</c:v>
                </c:pt>
                <c:pt idx="3">
                  <c:v>23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 baseline="0"/>
      </a:pPr>
      <a:endParaRPr lang="uk-UA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Sheet1!$J$13:$J$16</c:f>
              <c:strCache>
                <c:ptCount val="4"/>
                <c:pt idx="0">
                  <c:v>Так у поточному році</c:v>
                </c:pt>
                <c:pt idx="1">
                  <c:v>Так у 2022 році</c:v>
                </c:pt>
                <c:pt idx="2">
                  <c:v>Можливо у майбутньому</c:v>
                </c:pt>
                <c:pt idx="3">
                  <c:v>Не плануємо нових інвестицій</c:v>
                </c:pt>
              </c:strCache>
            </c:strRef>
          </c:cat>
          <c:val>
            <c:numRef>
              <c:f>Sheet1!$K$13:$K$16</c:f>
              <c:numCache>
                <c:formatCode>General</c:formatCode>
                <c:ptCount val="4"/>
                <c:pt idx="0">
                  <c:v>4</c:v>
                </c:pt>
                <c:pt idx="1">
                  <c:v>13</c:v>
                </c:pt>
                <c:pt idx="2">
                  <c:v>22</c:v>
                </c:pt>
                <c:pt idx="3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 baseline="0"/>
      </a:pPr>
      <a:endParaRPr lang="uk-UA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Sheet1!$J$19:$J$22</c:f>
              <c:strCache>
                <c:ptCount val="4"/>
                <c:pt idx="0">
                  <c:v>Так у районі/іншій області</c:v>
                </c:pt>
                <c:pt idx="1">
                  <c:v>Так у поселеннях громади </c:v>
                </c:pt>
                <c:pt idx="2">
                  <c:v>Ні</c:v>
                </c:pt>
                <c:pt idx="3">
                  <c:v>Можливо у майбутньому</c:v>
                </c:pt>
              </c:strCache>
            </c:strRef>
          </c:cat>
          <c:val>
            <c:numRef>
              <c:f>Sheet1!$K$19:$K$22</c:f>
              <c:numCache>
                <c:formatCode>General</c:formatCode>
                <c:ptCount val="4"/>
                <c:pt idx="0">
                  <c:v>5</c:v>
                </c:pt>
                <c:pt idx="1">
                  <c:v>5</c:v>
                </c:pt>
                <c:pt idx="2">
                  <c:v>28</c:v>
                </c:pt>
                <c:pt idx="3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 baseline="0"/>
      </a:pPr>
      <a:endParaRPr lang="uk-UA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Sheet1!$J$24:$J$25</c:f>
              <c:strCache>
                <c:ptCount val="2"/>
                <c:pt idx="0">
                  <c:v>Так</c:v>
                </c:pt>
                <c:pt idx="1">
                  <c:v>Ні</c:v>
                </c:pt>
              </c:strCache>
            </c:strRef>
          </c:cat>
          <c:val>
            <c:numRef>
              <c:f>Sheet1!$K$24:$K$25</c:f>
              <c:numCache>
                <c:formatCode>General</c:formatCode>
                <c:ptCount val="2"/>
                <c:pt idx="0">
                  <c:v>10</c:v>
                </c:pt>
                <c:pt idx="1">
                  <c:v>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 baseline="0"/>
      </a:pPr>
      <a:endParaRPr lang="uk-UA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Аналіз_бізнес!$B$53:$B$58</c:f>
              <c:strCache>
                <c:ptCount val="6"/>
                <c:pt idx="0">
                  <c:v>Не має можливості розширити виробничі приміщення</c:v>
                </c:pt>
                <c:pt idx="1">
                  <c:v>Надмірний податок на землю та нерухоме майно</c:v>
                </c:pt>
                <c:pt idx="2">
                  <c:v>Надмірна вартість оренди комунального майна/землі</c:v>
                </c:pt>
                <c:pt idx="3">
                  <c:v>Надмірний тиск на підприємство з боку контролюючих органів</c:v>
                </c:pt>
                <c:pt idx="4">
                  <c:v>Відсутність необхідної кількості кваліфікованих працівників</c:v>
                </c:pt>
                <c:pt idx="5">
                  <c:v>Зміна ринкової кон’юнктури</c:v>
                </c:pt>
              </c:strCache>
            </c:strRef>
          </c:cat>
          <c:val>
            <c:numRef>
              <c:f>Аналіз_бізнес!$C$53:$C$58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023168"/>
        <c:axId val="36564928"/>
      </c:barChart>
      <c:catAx>
        <c:axId val="38023168"/>
        <c:scaling>
          <c:orientation val="minMax"/>
        </c:scaling>
        <c:delete val="0"/>
        <c:axPos val="l"/>
        <c:majorTickMark val="out"/>
        <c:minorTickMark val="none"/>
        <c:tickLblPos val="nextTo"/>
        <c:crossAx val="36564928"/>
        <c:crosses val="autoZero"/>
        <c:auto val="1"/>
        <c:lblAlgn val="ctr"/>
        <c:lblOffset val="100"/>
        <c:noMultiLvlLbl val="0"/>
      </c:catAx>
      <c:valAx>
        <c:axId val="36564928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3802316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200" baseline="0"/>
      </a:pPr>
      <a:endParaRPr lang="uk-UA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Sheet1!$J$48:$J$64</c:f>
              <c:strCache>
                <c:ptCount val="17"/>
                <c:pt idx="0">
                  <c:v>Засміченість довкілля</c:v>
                </c:pt>
                <c:pt idx="1">
                  <c:v>Забрудненість питної води</c:v>
                </c:pt>
                <c:pt idx="2">
                  <c:v>Низька якість середньої освіти</c:v>
                </c:pt>
                <c:pt idx="3">
                  <c:v>Інше (вкажіть) – не більше однієї позиції</c:v>
                </c:pt>
                <c:pt idx="4">
                  <c:v>Низька якість дошкільної освіти </c:v>
                </c:pt>
                <c:pt idx="5">
                  <c:v>Зношеність інженерних мереж (водопостачання, водовідведення)</c:v>
                </c:pt>
                <c:pt idx="6">
                  <c:v>Поширення злочинності, алкоголізму, наркоманії</c:v>
                </c:pt>
                <c:pt idx="7">
                  <c:v>Недостатня підприємливість мешканців громади</c:v>
                </c:pt>
                <c:pt idx="8">
                  <c:v>Недостатня інформованість про громаду за її межами</c:v>
                </c:pt>
                <c:pt idx="9">
                  <c:v>Низька якість (відсутність) дорожнього покриття між населеними пунктами в громаді</c:v>
                </c:pt>
                <c:pt idx="10">
                  <c:v>Несприятливі умови для розвитку підприємництва</c:v>
                </c:pt>
                <c:pt idx="11">
                  <c:v>Відсутність можливості для самореалізації, забезпечення змістовного дозвілля</c:v>
                </c:pt>
                <c:pt idx="12">
                  <c:v>Значна частка населення старшого працездатного віку</c:v>
                </c:pt>
                <c:pt idx="13">
                  <c:v>Безробіття</c:v>
                </c:pt>
                <c:pt idx="14">
                  <c:v>Недостатня громадська ініціативність та активність мешканців</c:v>
                </c:pt>
                <c:pt idx="15">
                  <c:v>Відсутність внутрішніх інвестицій</c:v>
                </c:pt>
                <c:pt idx="16">
                  <c:v>Відсутність зовнішніх інвестицій</c:v>
                </c:pt>
              </c:strCache>
            </c:strRef>
          </c:cat>
          <c:val>
            <c:numRef>
              <c:f>Sheet1!$K$48:$K$64</c:f>
              <c:numCache>
                <c:formatCode>General</c:formatCode>
                <c:ptCount val="1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6</c:v>
                </c:pt>
                <c:pt idx="9">
                  <c:v>6</c:v>
                </c:pt>
                <c:pt idx="10">
                  <c:v>7</c:v>
                </c:pt>
                <c:pt idx="11">
                  <c:v>15</c:v>
                </c:pt>
                <c:pt idx="12">
                  <c:v>17</c:v>
                </c:pt>
                <c:pt idx="13">
                  <c:v>19</c:v>
                </c:pt>
                <c:pt idx="14">
                  <c:v>20</c:v>
                </c:pt>
                <c:pt idx="15">
                  <c:v>24</c:v>
                </c:pt>
                <c:pt idx="16">
                  <c:v>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6441856"/>
        <c:axId val="95771968"/>
      </c:barChart>
      <c:catAx>
        <c:axId val="96441856"/>
        <c:scaling>
          <c:orientation val="minMax"/>
        </c:scaling>
        <c:delete val="0"/>
        <c:axPos val="l"/>
        <c:majorTickMark val="out"/>
        <c:minorTickMark val="none"/>
        <c:tickLblPos val="nextTo"/>
        <c:crossAx val="95771968"/>
        <c:crosses val="autoZero"/>
        <c:auto val="1"/>
        <c:lblAlgn val="ctr"/>
        <c:lblOffset val="100"/>
        <c:noMultiLvlLbl val="0"/>
      </c:catAx>
      <c:valAx>
        <c:axId val="95771968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9644185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200" baseline="0"/>
      </a:pPr>
      <a:endParaRPr lang="uk-UA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Sheet1!$B$62:$B$76</c:f>
              <c:strCache>
                <c:ptCount val="15"/>
                <c:pt idx="0">
                  <c:v>Благоустрій населених пунктів громади</c:v>
                </c:pt>
                <c:pt idx="1">
                  <c:v>Ремонт доріг між поселеннями громади</c:v>
                </c:pt>
                <c:pt idx="2">
                  <c:v>Розвиток малого і середнього бізнесу</c:v>
                </c:pt>
                <c:pt idx="3">
                  <c:v>Сприяння розвитку промислових підприємств</c:v>
                </c:pt>
                <c:pt idx="4">
                  <c:v>Підтримка фермерства</c:v>
                </c:pt>
                <c:pt idx="5">
                  <c:v>Розвиток туризму</c:v>
                </c:pt>
                <c:pt idx="6">
                  <c:v>Зменшення рівня безробіття</c:v>
                </c:pt>
                <c:pt idx="7">
                  <c:v>Ремонт вулиць</c:v>
                </c:pt>
                <c:pt idx="8">
                  <c:v>Розвиток сфери дозвілля (відпочинку, спорту)</c:v>
                </c:pt>
                <c:pt idx="9">
                  <c:v>Покращення водопостачання</c:v>
                </c:pt>
                <c:pt idx="10">
                  <c:v>Підтримка кооперативного руху</c:v>
                </c:pt>
                <c:pt idx="11">
                  <c:v>Покращення освітлення населених пунктів громади</c:v>
                </c:pt>
                <c:pt idx="12">
                  <c:v>Використання місцевих природних ресурсів</c:v>
                </c:pt>
                <c:pt idx="13">
                  <c:v>Покращення водовідведення</c:v>
                </c:pt>
                <c:pt idx="14">
                  <c:v>Підтримка агрохолдингів</c:v>
                </c:pt>
              </c:strCache>
            </c:strRef>
          </c:cat>
          <c:val>
            <c:numRef>
              <c:f>Sheet1!$C$62:$C$76</c:f>
              <c:numCache>
                <c:formatCode>0.0</c:formatCode>
                <c:ptCount val="15"/>
                <c:pt idx="0">
                  <c:v>3</c:v>
                </c:pt>
                <c:pt idx="1">
                  <c:v>4</c:v>
                </c:pt>
                <c:pt idx="2">
                  <c:v>6</c:v>
                </c:pt>
                <c:pt idx="3">
                  <c:v>7</c:v>
                </c:pt>
                <c:pt idx="4">
                  <c:v>7</c:v>
                </c:pt>
                <c:pt idx="5">
                  <c:v>7.82</c:v>
                </c:pt>
                <c:pt idx="6">
                  <c:v>8</c:v>
                </c:pt>
                <c:pt idx="7">
                  <c:v>8</c:v>
                </c:pt>
                <c:pt idx="8">
                  <c:v>8</c:v>
                </c:pt>
                <c:pt idx="9">
                  <c:v>9</c:v>
                </c:pt>
                <c:pt idx="10">
                  <c:v>9</c:v>
                </c:pt>
                <c:pt idx="11">
                  <c:v>10</c:v>
                </c:pt>
                <c:pt idx="12">
                  <c:v>10</c:v>
                </c:pt>
                <c:pt idx="13">
                  <c:v>10.199999999999999</c:v>
                </c:pt>
                <c:pt idx="14">
                  <c:v>11.74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6377344"/>
        <c:axId val="95791936"/>
      </c:barChart>
      <c:catAx>
        <c:axId val="96377344"/>
        <c:scaling>
          <c:orientation val="minMax"/>
        </c:scaling>
        <c:delete val="0"/>
        <c:axPos val="l"/>
        <c:majorTickMark val="out"/>
        <c:minorTickMark val="none"/>
        <c:tickLblPos val="nextTo"/>
        <c:crossAx val="95791936"/>
        <c:crosses val="autoZero"/>
        <c:auto val="1"/>
        <c:lblAlgn val="ctr"/>
        <c:lblOffset val="100"/>
        <c:noMultiLvlLbl val="0"/>
      </c:catAx>
      <c:valAx>
        <c:axId val="95791936"/>
        <c:scaling>
          <c:orientation val="minMax"/>
        </c:scaling>
        <c:delete val="0"/>
        <c:axPos val="b"/>
        <c:majorGridlines/>
        <c:numFmt formatCode="0.0" sourceLinked="1"/>
        <c:majorTickMark val="out"/>
        <c:minorTickMark val="none"/>
        <c:tickLblPos val="nextTo"/>
        <c:crossAx val="96377344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200" baseline="0"/>
      </a:pPr>
      <a:endParaRPr lang="uk-UA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200" baseline="0"/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Sheet1!$J$29:$J$30</c:f>
              <c:strCache>
                <c:ptCount val="2"/>
                <c:pt idx="0">
                  <c:v>Так</c:v>
                </c:pt>
                <c:pt idx="1">
                  <c:v>Ні</c:v>
                </c:pt>
              </c:strCache>
            </c:strRef>
          </c:cat>
          <c:val>
            <c:numRef>
              <c:f>Sheet1!$K$29:$K$30</c:f>
              <c:numCache>
                <c:formatCode>General</c:formatCode>
                <c:ptCount val="2"/>
                <c:pt idx="0">
                  <c:v>48</c:v>
                </c:pt>
                <c:pt idx="1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Sheet1!$B$79:$B$90</c:f>
              <c:strCache>
                <c:ptCount val="12"/>
                <c:pt idx="0">
                  <c:v>Машинобудування</c:v>
                </c:pt>
                <c:pt idx="1">
                  <c:v>Сільське господарство/тваринництво</c:v>
                </c:pt>
                <c:pt idx="2">
                  <c:v>Сільське господарство/ягідництво</c:v>
                </c:pt>
                <c:pt idx="3">
                  <c:v>Легка промисловість</c:v>
                </c:pt>
                <c:pt idx="4">
                  <c:v>Консультаційні та інші інтелектуальні послуги</c:v>
                </c:pt>
                <c:pt idx="5">
                  <c:v>Харчова промисловість</c:v>
                </c:pt>
                <c:pt idx="6">
                  <c:v>Виробництво будматеріалів</c:v>
                </c:pt>
                <c:pt idx="7">
                  <c:v>Сільське господарство/рослинництво</c:v>
                </c:pt>
                <c:pt idx="8">
                  <c:v>Інше – назвіть свій варіант</c:v>
                </c:pt>
                <c:pt idx="9">
                  <c:v>Логістика</c:v>
                </c:pt>
                <c:pt idx="10">
                  <c:v>Туристичні послуги</c:v>
                </c:pt>
                <c:pt idx="11">
                  <c:v>Переробка с/господарської продукції</c:v>
                </c:pt>
              </c:strCache>
            </c:strRef>
          </c:cat>
          <c:val>
            <c:numRef>
              <c:f>Sheet1!$C$79:$C$90</c:f>
              <c:numCache>
                <c:formatCode>General</c:formatCode>
                <c:ptCount val="12"/>
                <c:pt idx="0">
                  <c:v>0</c:v>
                </c:pt>
                <c:pt idx="1">
                  <c:v>4</c:v>
                </c:pt>
                <c:pt idx="2">
                  <c:v>5</c:v>
                </c:pt>
                <c:pt idx="3">
                  <c:v>5</c:v>
                </c:pt>
                <c:pt idx="4">
                  <c:v>6</c:v>
                </c:pt>
                <c:pt idx="5">
                  <c:v>7</c:v>
                </c:pt>
                <c:pt idx="6">
                  <c:v>8</c:v>
                </c:pt>
                <c:pt idx="7">
                  <c:v>10</c:v>
                </c:pt>
                <c:pt idx="8">
                  <c:v>14</c:v>
                </c:pt>
                <c:pt idx="9">
                  <c:v>25</c:v>
                </c:pt>
                <c:pt idx="10">
                  <c:v>28</c:v>
                </c:pt>
                <c:pt idx="11">
                  <c:v>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6593408"/>
        <c:axId val="96896128"/>
      </c:barChart>
      <c:catAx>
        <c:axId val="96593408"/>
        <c:scaling>
          <c:orientation val="minMax"/>
        </c:scaling>
        <c:delete val="0"/>
        <c:axPos val="l"/>
        <c:majorTickMark val="out"/>
        <c:minorTickMark val="none"/>
        <c:tickLblPos val="nextTo"/>
        <c:crossAx val="96896128"/>
        <c:crosses val="autoZero"/>
        <c:auto val="1"/>
        <c:lblAlgn val="ctr"/>
        <c:lblOffset val="100"/>
        <c:noMultiLvlLbl val="0"/>
      </c:catAx>
      <c:valAx>
        <c:axId val="96896128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9659340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200" baseline="0"/>
      </a:pPr>
      <a:endParaRPr lang="uk-UA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Sheet1!$K$69</c:f>
              <c:strCache>
                <c:ptCount val="1"/>
                <c:pt idx="0">
                  <c:v>Задовільна</c:v>
                </c:pt>
              </c:strCache>
            </c:strRef>
          </c:tx>
          <c:invertIfNegative val="0"/>
          <c:cat>
            <c:strRef>
              <c:f>Sheet1!$J$70:$J$82</c:f>
              <c:strCache>
                <c:ptCount val="13"/>
                <c:pt idx="0">
                  <c:v>Голова громади</c:v>
                </c:pt>
                <c:pt idx="1">
                  <c:v>Заступники голови громади</c:v>
                </c:pt>
                <c:pt idx="2">
                  <c:v>Рада громади, постійні комісії ради, депутати ради</c:v>
                </c:pt>
                <c:pt idx="3">
                  <c:v>Управління/ відділи виконавчого органу ради.</c:v>
                </c:pt>
                <c:pt idx="4">
                  <c:v>Управління поліції</c:v>
                </c:pt>
                <c:pt idx="5">
                  <c:v>Місцеві державні адміністрації</c:v>
                </c:pt>
                <c:pt idx="6">
                  <c:v>Центр зайнятості</c:v>
                </c:pt>
                <c:pt idx="7">
                  <c:v>Податковий орган</c:v>
                </c:pt>
                <c:pt idx="8">
                  <c:v>Орган реєстрації бізнесу</c:v>
                </c:pt>
                <c:pt idx="9">
                  <c:v>Санітарно-епідеміологічна станція</c:v>
                </c:pt>
                <c:pt idx="10">
                  <c:v>Пожежна охорона</c:v>
                </c:pt>
                <c:pt idx="11">
                  <c:v>Відділ земельних ресурсів</c:v>
                </c:pt>
                <c:pt idx="12">
                  <c:v>Митниця</c:v>
                </c:pt>
              </c:strCache>
            </c:strRef>
          </c:cat>
          <c:val>
            <c:numRef>
              <c:f>Sheet1!$K$70:$K$82</c:f>
              <c:numCache>
                <c:formatCode>General</c:formatCode>
                <c:ptCount val="13"/>
                <c:pt idx="0">
                  <c:v>14</c:v>
                </c:pt>
                <c:pt idx="1">
                  <c:v>14</c:v>
                </c:pt>
                <c:pt idx="2">
                  <c:v>15</c:v>
                </c:pt>
                <c:pt idx="3">
                  <c:v>15</c:v>
                </c:pt>
                <c:pt idx="4">
                  <c:v>16</c:v>
                </c:pt>
                <c:pt idx="5">
                  <c:v>11</c:v>
                </c:pt>
                <c:pt idx="6">
                  <c:v>15</c:v>
                </c:pt>
                <c:pt idx="7">
                  <c:v>17</c:v>
                </c:pt>
                <c:pt idx="8">
                  <c:v>17</c:v>
                </c:pt>
                <c:pt idx="9">
                  <c:v>17</c:v>
                </c:pt>
                <c:pt idx="10">
                  <c:v>17</c:v>
                </c:pt>
                <c:pt idx="11">
                  <c:v>14</c:v>
                </c:pt>
                <c:pt idx="12">
                  <c:v>13</c:v>
                </c:pt>
              </c:numCache>
            </c:numRef>
          </c:val>
        </c:ser>
        <c:ser>
          <c:idx val="1"/>
          <c:order val="1"/>
          <c:tx>
            <c:strRef>
              <c:f>Sheet1!$L$69</c:f>
              <c:strCache>
                <c:ptCount val="1"/>
                <c:pt idx="0">
                  <c:v>Частково задовільна</c:v>
                </c:pt>
              </c:strCache>
            </c:strRef>
          </c:tx>
          <c:invertIfNegative val="0"/>
          <c:cat>
            <c:strRef>
              <c:f>Sheet1!$J$70:$J$82</c:f>
              <c:strCache>
                <c:ptCount val="13"/>
                <c:pt idx="0">
                  <c:v>Голова громади</c:v>
                </c:pt>
                <c:pt idx="1">
                  <c:v>Заступники голови громади</c:v>
                </c:pt>
                <c:pt idx="2">
                  <c:v>Рада громади, постійні комісії ради, депутати ради</c:v>
                </c:pt>
                <c:pt idx="3">
                  <c:v>Управління/ відділи виконавчого органу ради.</c:v>
                </c:pt>
                <c:pt idx="4">
                  <c:v>Управління поліції</c:v>
                </c:pt>
                <c:pt idx="5">
                  <c:v>Місцеві державні адміністрації</c:v>
                </c:pt>
                <c:pt idx="6">
                  <c:v>Центр зайнятості</c:v>
                </c:pt>
                <c:pt idx="7">
                  <c:v>Податковий орган</c:v>
                </c:pt>
                <c:pt idx="8">
                  <c:v>Орган реєстрації бізнесу</c:v>
                </c:pt>
                <c:pt idx="9">
                  <c:v>Санітарно-епідеміологічна станція</c:v>
                </c:pt>
                <c:pt idx="10">
                  <c:v>Пожежна охорона</c:v>
                </c:pt>
                <c:pt idx="11">
                  <c:v>Відділ земельних ресурсів</c:v>
                </c:pt>
                <c:pt idx="12">
                  <c:v>Митниця</c:v>
                </c:pt>
              </c:strCache>
            </c:strRef>
          </c:cat>
          <c:val>
            <c:numRef>
              <c:f>Sheet1!$L$70:$L$82</c:f>
              <c:numCache>
                <c:formatCode>General</c:formatCode>
                <c:ptCount val="13"/>
                <c:pt idx="0">
                  <c:v>19</c:v>
                </c:pt>
                <c:pt idx="1">
                  <c:v>20</c:v>
                </c:pt>
                <c:pt idx="2">
                  <c:v>23</c:v>
                </c:pt>
                <c:pt idx="3">
                  <c:v>32</c:v>
                </c:pt>
                <c:pt idx="4">
                  <c:v>25</c:v>
                </c:pt>
                <c:pt idx="5">
                  <c:v>16</c:v>
                </c:pt>
                <c:pt idx="6">
                  <c:v>31</c:v>
                </c:pt>
                <c:pt idx="7">
                  <c:v>31</c:v>
                </c:pt>
                <c:pt idx="8">
                  <c:v>30</c:v>
                </c:pt>
                <c:pt idx="9">
                  <c:v>28</c:v>
                </c:pt>
                <c:pt idx="10">
                  <c:v>31</c:v>
                </c:pt>
                <c:pt idx="11">
                  <c:v>22</c:v>
                </c:pt>
                <c:pt idx="12">
                  <c:v>11</c:v>
                </c:pt>
              </c:numCache>
            </c:numRef>
          </c:val>
        </c:ser>
        <c:ser>
          <c:idx val="2"/>
          <c:order val="2"/>
          <c:tx>
            <c:strRef>
              <c:f>Sheet1!$M$69</c:f>
              <c:strCache>
                <c:ptCount val="1"/>
                <c:pt idx="0">
                  <c:v>Незадовільна</c:v>
                </c:pt>
              </c:strCache>
            </c:strRef>
          </c:tx>
          <c:invertIfNegative val="0"/>
          <c:cat>
            <c:strRef>
              <c:f>Sheet1!$J$70:$J$82</c:f>
              <c:strCache>
                <c:ptCount val="13"/>
                <c:pt idx="0">
                  <c:v>Голова громади</c:v>
                </c:pt>
                <c:pt idx="1">
                  <c:v>Заступники голови громади</c:v>
                </c:pt>
                <c:pt idx="2">
                  <c:v>Рада громади, постійні комісії ради, депутати ради</c:v>
                </c:pt>
                <c:pt idx="3">
                  <c:v>Управління/ відділи виконавчого органу ради.</c:v>
                </c:pt>
                <c:pt idx="4">
                  <c:v>Управління поліції</c:v>
                </c:pt>
                <c:pt idx="5">
                  <c:v>Місцеві державні адміністрації</c:v>
                </c:pt>
                <c:pt idx="6">
                  <c:v>Центр зайнятості</c:v>
                </c:pt>
                <c:pt idx="7">
                  <c:v>Податковий орган</c:v>
                </c:pt>
                <c:pt idx="8">
                  <c:v>Орган реєстрації бізнесу</c:v>
                </c:pt>
                <c:pt idx="9">
                  <c:v>Санітарно-епідеміологічна станція</c:v>
                </c:pt>
                <c:pt idx="10">
                  <c:v>Пожежна охорона</c:v>
                </c:pt>
                <c:pt idx="11">
                  <c:v>Відділ земельних ресурсів</c:v>
                </c:pt>
                <c:pt idx="12">
                  <c:v>Митниця</c:v>
                </c:pt>
              </c:strCache>
            </c:strRef>
          </c:cat>
          <c:val>
            <c:numRef>
              <c:f>Sheet1!$M$70:$M$82</c:f>
              <c:numCache>
                <c:formatCode>General</c:formatCode>
                <c:ptCount val="13"/>
                <c:pt idx="0">
                  <c:v>2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Sheet1!$N$69</c:f>
              <c:strCache>
                <c:ptCount val="1"/>
                <c:pt idx="0">
                  <c:v>Не було контактів</c:v>
                </c:pt>
              </c:strCache>
            </c:strRef>
          </c:tx>
          <c:invertIfNegative val="0"/>
          <c:cat>
            <c:strRef>
              <c:f>Sheet1!$J$70:$J$82</c:f>
              <c:strCache>
                <c:ptCount val="13"/>
                <c:pt idx="0">
                  <c:v>Голова громади</c:v>
                </c:pt>
                <c:pt idx="1">
                  <c:v>Заступники голови громади</c:v>
                </c:pt>
                <c:pt idx="2">
                  <c:v>Рада громади, постійні комісії ради, депутати ради</c:v>
                </c:pt>
                <c:pt idx="3">
                  <c:v>Управління/ відділи виконавчого органу ради.</c:v>
                </c:pt>
                <c:pt idx="4">
                  <c:v>Управління поліції</c:v>
                </c:pt>
                <c:pt idx="5">
                  <c:v>Місцеві державні адміністрації</c:v>
                </c:pt>
                <c:pt idx="6">
                  <c:v>Центр зайнятості</c:v>
                </c:pt>
                <c:pt idx="7">
                  <c:v>Податковий орган</c:v>
                </c:pt>
                <c:pt idx="8">
                  <c:v>Орган реєстрації бізнесу</c:v>
                </c:pt>
                <c:pt idx="9">
                  <c:v>Санітарно-епідеміологічна станція</c:v>
                </c:pt>
                <c:pt idx="10">
                  <c:v>Пожежна охорона</c:v>
                </c:pt>
                <c:pt idx="11">
                  <c:v>Відділ земельних ресурсів</c:v>
                </c:pt>
                <c:pt idx="12">
                  <c:v>Митниця</c:v>
                </c:pt>
              </c:strCache>
            </c:strRef>
          </c:cat>
          <c:val>
            <c:numRef>
              <c:f>Sheet1!$N$70:$N$82</c:f>
              <c:numCache>
                <c:formatCode>General</c:formatCode>
                <c:ptCount val="13"/>
                <c:pt idx="0">
                  <c:v>15</c:v>
                </c:pt>
                <c:pt idx="1">
                  <c:v>15</c:v>
                </c:pt>
                <c:pt idx="2">
                  <c:v>11</c:v>
                </c:pt>
                <c:pt idx="3">
                  <c:v>2</c:v>
                </c:pt>
                <c:pt idx="4">
                  <c:v>8</c:v>
                </c:pt>
                <c:pt idx="5">
                  <c:v>23</c:v>
                </c:pt>
                <c:pt idx="6">
                  <c:v>4</c:v>
                </c:pt>
                <c:pt idx="7">
                  <c:v>2</c:v>
                </c:pt>
                <c:pt idx="8">
                  <c:v>3</c:v>
                </c:pt>
                <c:pt idx="9">
                  <c:v>5</c:v>
                </c:pt>
                <c:pt idx="10">
                  <c:v>1</c:v>
                </c:pt>
                <c:pt idx="11">
                  <c:v>13</c:v>
                </c:pt>
                <c:pt idx="12">
                  <c:v>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6603136"/>
        <c:axId val="96899584"/>
      </c:barChart>
      <c:catAx>
        <c:axId val="96603136"/>
        <c:scaling>
          <c:orientation val="minMax"/>
        </c:scaling>
        <c:delete val="0"/>
        <c:axPos val="l"/>
        <c:majorTickMark val="out"/>
        <c:minorTickMark val="none"/>
        <c:tickLblPos val="nextTo"/>
        <c:crossAx val="96899584"/>
        <c:crosses val="autoZero"/>
        <c:auto val="1"/>
        <c:lblAlgn val="ctr"/>
        <c:lblOffset val="100"/>
        <c:noMultiLvlLbl val="0"/>
      </c:catAx>
      <c:valAx>
        <c:axId val="9689958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9660313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 baseline="0"/>
      </a:pPr>
      <a:endParaRPr lang="uk-UA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Sheet1!$K$84</c:f>
              <c:strCache>
                <c:ptCount val="1"/>
                <c:pt idx="0">
                  <c:v>5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Sheet1!$J$85:$J$88</c:f>
              <c:strCache>
                <c:ptCount val="4"/>
                <c:pt idx="0">
                  <c:v>Голова громади</c:v>
                </c:pt>
                <c:pt idx="1">
                  <c:v>Рада громади</c:v>
                </c:pt>
                <c:pt idx="2">
                  <c:v>Виконком</c:v>
                </c:pt>
                <c:pt idx="3">
                  <c:v>Громада як місце ведення бізнесу</c:v>
                </c:pt>
              </c:strCache>
            </c:strRef>
          </c:cat>
          <c:val>
            <c:numRef>
              <c:f>Sheet1!$K$85:$K$88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</c:numCache>
            </c:numRef>
          </c:val>
        </c:ser>
        <c:ser>
          <c:idx val="1"/>
          <c:order val="1"/>
          <c:tx>
            <c:strRef>
              <c:f>Sheet1!$L$84</c:f>
              <c:strCache>
                <c:ptCount val="1"/>
                <c:pt idx="0">
                  <c:v>4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Sheet1!$J$85:$J$88</c:f>
              <c:strCache>
                <c:ptCount val="4"/>
                <c:pt idx="0">
                  <c:v>Голова громади</c:v>
                </c:pt>
                <c:pt idx="1">
                  <c:v>Рада громади</c:v>
                </c:pt>
                <c:pt idx="2">
                  <c:v>Виконком</c:v>
                </c:pt>
                <c:pt idx="3">
                  <c:v>Громада як місце ведення бізнесу</c:v>
                </c:pt>
              </c:strCache>
            </c:strRef>
          </c:cat>
          <c:val>
            <c:numRef>
              <c:f>Sheet1!$L$85:$L$88</c:f>
              <c:numCache>
                <c:formatCode>General</c:formatCode>
                <c:ptCount val="4"/>
                <c:pt idx="0">
                  <c:v>17</c:v>
                </c:pt>
                <c:pt idx="1">
                  <c:v>18</c:v>
                </c:pt>
                <c:pt idx="2">
                  <c:v>16</c:v>
                </c:pt>
                <c:pt idx="3">
                  <c:v>18</c:v>
                </c:pt>
              </c:numCache>
            </c:numRef>
          </c:val>
        </c:ser>
        <c:ser>
          <c:idx val="2"/>
          <c:order val="2"/>
          <c:tx>
            <c:strRef>
              <c:f>Sheet1!$M$84</c:f>
              <c:strCache>
                <c:ptCount val="1"/>
                <c:pt idx="0">
                  <c:v>3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Sheet1!$J$85:$J$88</c:f>
              <c:strCache>
                <c:ptCount val="4"/>
                <c:pt idx="0">
                  <c:v>Голова громади</c:v>
                </c:pt>
                <c:pt idx="1">
                  <c:v>Рада громади</c:v>
                </c:pt>
                <c:pt idx="2">
                  <c:v>Виконком</c:v>
                </c:pt>
                <c:pt idx="3">
                  <c:v>Громада як місце ведення бізнесу</c:v>
                </c:pt>
              </c:strCache>
            </c:strRef>
          </c:cat>
          <c:val>
            <c:numRef>
              <c:f>Sheet1!$M$85:$M$88</c:f>
              <c:numCache>
                <c:formatCode>General</c:formatCode>
                <c:ptCount val="4"/>
                <c:pt idx="0">
                  <c:v>21</c:v>
                </c:pt>
                <c:pt idx="1">
                  <c:v>21</c:v>
                </c:pt>
                <c:pt idx="2">
                  <c:v>22</c:v>
                </c:pt>
                <c:pt idx="3">
                  <c:v>21</c:v>
                </c:pt>
              </c:numCache>
            </c:numRef>
          </c:val>
        </c:ser>
        <c:ser>
          <c:idx val="3"/>
          <c:order val="3"/>
          <c:tx>
            <c:strRef>
              <c:f>Sheet1!$N$84</c:f>
              <c:strCache>
                <c:ptCount val="1"/>
                <c:pt idx="0">
                  <c:v>2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Sheet1!$J$85:$J$88</c:f>
              <c:strCache>
                <c:ptCount val="4"/>
                <c:pt idx="0">
                  <c:v>Голова громади</c:v>
                </c:pt>
                <c:pt idx="1">
                  <c:v>Рада громади</c:v>
                </c:pt>
                <c:pt idx="2">
                  <c:v>Виконком</c:v>
                </c:pt>
                <c:pt idx="3">
                  <c:v>Громада як місце ведення бізнесу</c:v>
                </c:pt>
              </c:strCache>
            </c:strRef>
          </c:cat>
          <c:val>
            <c:numRef>
              <c:f>Sheet1!$N$85:$N$88</c:f>
              <c:numCache>
                <c:formatCode>General</c:formatCode>
                <c:ptCount val="4"/>
                <c:pt idx="0">
                  <c:v>6</c:v>
                </c:pt>
                <c:pt idx="1">
                  <c:v>6</c:v>
                </c:pt>
                <c:pt idx="2">
                  <c:v>7</c:v>
                </c:pt>
                <c:pt idx="3">
                  <c:v>7</c:v>
                </c:pt>
              </c:numCache>
            </c:numRef>
          </c:val>
        </c:ser>
        <c:ser>
          <c:idx val="4"/>
          <c:order val="4"/>
          <c:tx>
            <c:strRef>
              <c:f>Sheet1!$O$84</c:f>
              <c:strCache>
                <c:ptCount val="1"/>
                <c:pt idx="0">
                  <c:v>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Sheet1!$J$85:$J$88</c:f>
              <c:strCache>
                <c:ptCount val="4"/>
                <c:pt idx="0">
                  <c:v>Голова громади</c:v>
                </c:pt>
                <c:pt idx="1">
                  <c:v>Рада громади</c:v>
                </c:pt>
                <c:pt idx="2">
                  <c:v>Виконком</c:v>
                </c:pt>
                <c:pt idx="3">
                  <c:v>Громада як місце ведення бізнесу</c:v>
                </c:pt>
              </c:strCache>
            </c:strRef>
          </c:cat>
          <c:val>
            <c:numRef>
              <c:f>Sheet1!$O$85:$O$88</c:f>
              <c:numCache>
                <c:formatCode>General</c:formatCode>
                <c:ptCount val="4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6830976"/>
        <c:axId val="96919552"/>
      </c:barChart>
      <c:catAx>
        <c:axId val="9683097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96919552"/>
        <c:crosses val="autoZero"/>
        <c:auto val="1"/>
        <c:lblAlgn val="ctr"/>
        <c:lblOffset val="100"/>
        <c:noMultiLvlLbl val="0"/>
      </c:catAx>
      <c:valAx>
        <c:axId val="9691955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9683097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335454615170586"/>
          <c:y val="0.88850502579602686"/>
          <c:w val="0.67159106215336928"/>
          <c:h val="8.8346821230679495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 baseline="0"/>
      </a:pPr>
      <a:endParaRPr lang="uk-UA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Sheet1!$B$9:$B$13</c:f>
              <c:strCache>
                <c:ptCount val="5"/>
                <c:pt idx="0">
                  <c:v>Держава</c:v>
                </c:pt>
                <c:pt idx="1">
                  <c:v>Громада</c:v>
                </c:pt>
                <c:pt idx="2">
                  <c:v>Фіз.особи (в т.ч. ФОП)</c:v>
                </c:pt>
                <c:pt idx="3">
                  <c:v>Українські юр.особи</c:v>
                </c:pt>
                <c:pt idx="4">
                  <c:v>Іноземні суб’єкти</c:v>
                </c:pt>
              </c:strCache>
            </c:strRef>
          </c:cat>
          <c:val>
            <c:numRef>
              <c:f>Sheet1!$C$9:$C$13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38</c:v>
                </c:pt>
                <c:pt idx="3">
                  <c:v>7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 baseline="0"/>
      </a:pPr>
      <a:endParaRPr lang="uk-UA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Sheet1!$B$16:$B$28</c:f>
              <c:strCache>
                <c:ptCount val="13"/>
                <c:pt idx="0">
                  <c:v>Перевезення</c:v>
                </c:pt>
                <c:pt idx="1">
                  <c:v>Виробництво – легка промисловість</c:v>
                </c:pt>
                <c:pt idx="2">
                  <c:v>Електро, водо, тепло постачання</c:v>
                </c:pt>
                <c:pt idx="3">
                  <c:v>Постачання інтернет послуг та телефонії</c:v>
                </c:pt>
                <c:pt idx="4">
                  <c:v>Юридичні, консультаційні послуги</c:v>
                </c:pt>
                <c:pt idx="5">
                  <c:v>Оптова торгівля промисловою продукцією</c:v>
                </c:pt>
                <c:pt idx="6">
                  <c:v>Будівництво та ремонт будівель і споруд</c:v>
                </c:pt>
                <c:pt idx="7">
                  <c:v>Оптова торгівля харчовими продуктами</c:v>
                </c:pt>
                <c:pt idx="8">
                  <c:v>Виробництво – харчова промисловість</c:v>
                </c:pt>
                <c:pt idx="9">
                  <c:v>Виробництво – переробка сільськогосподарської продукції</c:v>
                </c:pt>
                <c:pt idx="10">
                  <c:v>Виробництво промислової продукції</c:v>
                </c:pt>
                <c:pt idx="11">
                  <c:v>Роздрібна торгівля</c:v>
                </c:pt>
                <c:pt idx="12">
                  <c:v>Інші послуги, що не увійшли до визначених категорій</c:v>
                </c:pt>
              </c:strCache>
            </c:strRef>
          </c:cat>
          <c:val>
            <c:numRef>
              <c:f>Sheet1!$C$16:$C$28</c:f>
              <c:numCache>
                <c:formatCode>General</c:formatCode>
                <c:ptCount val="13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3</c:v>
                </c:pt>
                <c:pt idx="8">
                  <c:v>4</c:v>
                </c:pt>
                <c:pt idx="9">
                  <c:v>6</c:v>
                </c:pt>
                <c:pt idx="10">
                  <c:v>7</c:v>
                </c:pt>
                <c:pt idx="11">
                  <c:v>12</c:v>
                </c:pt>
                <c:pt idx="12">
                  <c:v>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9769088"/>
        <c:axId val="94513984"/>
      </c:barChart>
      <c:catAx>
        <c:axId val="79769088"/>
        <c:scaling>
          <c:orientation val="minMax"/>
        </c:scaling>
        <c:delete val="0"/>
        <c:axPos val="l"/>
        <c:majorTickMark val="out"/>
        <c:minorTickMark val="none"/>
        <c:tickLblPos val="nextTo"/>
        <c:crossAx val="94513984"/>
        <c:crosses val="autoZero"/>
        <c:auto val="1"/>
        <c:lblAlgn val="ctr"/>
        <c:lblOffset val="100"/>
        <c:noMultiLvlLbl val="0"/>
      </c:catAx>
      <c:valAx>
        <c:axId val="9451398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7976908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200" baseline="0"/>
      </a:pPr>
      <a:endParaRPr lang="uk-UA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Sheet1!$B$31:$B$34</c:f>
              <c:strCache>
                <c:ptCount val="4"/>
                <c:pt idx="0">
                  <c:v>У межах району</c:v>
                </c:pt>
                <c:pt idx="1">
                  <c:v>У межах області</c:v>
                </c:pt>
                <c:pt idx="2">
                  <c:v>Інші області України</c:v>
                </c:pt>
                <c:pt idx="3">
                  <c:v>За межі України</c:v>
                </c:pt>
              </c:strCache>
            </c:strRef>
          </c:cat>
          <c:val>
            <c:numRef>
              <c:f>Sheet1!$C$31:$C$34</c:f>
              <c:numCache>
                <c:formatCode>0.0</c:formatCode>
                <c:ptCount val="4"/>
                <c:pt idx="0">
                  <c:v>58.02</c:v>
                </c:pt>
                <c:pt idx="1">
                  <c:v>19.79</c:v>
                </c:pt>
                <c:pt idx="2">
                  <c:v>14.48</c:v>
                </c:pt>
                <c:pt idx="3">
                  <c:v>12.92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 baseline="0"/>
      </a:pPr>
      <a:endParaRPr lang="uk-UA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Sheet1!$B$36:$B$39</c:f>
              <c:strCache>
                <c:ptCount val="4"/>
                <c:pt idx="0">
                  <c:v>без змін</c:v>
                </c:pt>
                <c:pt idx="1">
                  <c:v>зростання</c:v>
                </c:pt>
                <c:pt idx="2">
                  <c:v>зменшення</c:v>
                </c:pt>
                <c:pt idx="3">
                  <c:v>припинення діяльності</c:v>
                </c:pt>
              </c:strCache>
            </c:strRef>
          </c:cat>
          <c:val>
            <c:numRef>
              <c:f>Sheet1!$C$36:$C$39</c:f>
              <c:numCache>
                <c:formatCode>General</c:formatCode>
                <c:ptCount val="4"/>
                <c:pt idx="0">
                  <c:v>11</c:v>
                </c:pt>
                <c:pt idx="1">
                  <c:v>36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 baseline="0"/>
      </a:pPr>
      <a:endParaRPr lang="uk-UA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Sheet1!$B$42:$B$46</c:f>
              <c:strCache>
                <c:ptCount val="5"/>
                <c:pt idx="0">
                  <c:v>Основні інвестори для Вашого підприємства</c:v>
                </c:pt>
                <c:pt idx="1">
                  <c:v>Інші підприємства чи їх групи, споріднені за профілем виробництва з Вашим підприємством</c:v>
                </c:pt>
                <c:pt idx="2">
                  <c:v>Основні постачальники сировини/комплектуючих для Вашого підприємства</c:v>
                </c:pt>
                <c:pt idx="3">
                  <c:v>Основний ринок – покупці продукції Вашого підприємства</c:v>
                </c:pt>
                <c:pt idx="4">
                  <c:v>Робоча сила, необхідна Вашому підприємству</c:v>
                </c:pt>
              </c:strCache>
            </c:strRef>
          </c:cat>
          <c:val>
            <c:numRef>
              <c:f>Sheet1!$C$42:$C$46</c:f>
              <c:numCache>
                <c:formatCode>General</c:formatCode>
                <c:ptCount val="5"/>
                <c:pt idx="0">
                  <c:v>4</c:v>
                </c:pt>
                <c:pt idx="1">
                  <c:v>27</c:v>
                </c:pt>
                <c:pt idx="2">
                  <c:v>31</c:v>
                </c:pt>
                <c:pt idx="3">
                  <c:v>37</c:v>
                </c:pt>
                <c:pt idx="4">
                  <c:v>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800896"/>
        <c:axId val="94564288"/>
      </c:barChart>
      <c:catAx>
        <c:axId val="94800896"/>
        <c:scaling>
          <c:orientation val="minMax"/>
        </c:scaling>
        <c:delete val="0"/>
        <c:axPos val="l"/>
        <c:majorTickMark val="out"/>
        <c:minorTickMark val="none"/>
        <c:tickLblPos val="nextTo"/>
        <c:crossAx val="94564288"/>
        <c:crosses val="autoZero"/>
        <c:auto val="1"/>
        <c:lblAlgn val="ctr"/>
        <c:lblOffset val="100"/>
        <c:noMultiLvlLbl val="0"/>
      </c:catAx>
      <c:valAx>
        <c:axId val="94564288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9480089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200" baseline="0"/>
      </a:pPr>
      <a:endParaRPr lang="uk-UA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spPr>
            <a:ln w="53975"/>
          </c:spPr>
          <c:cat>
            <c:strRef>
              <c:f>Sheet1!$J$2:$J$5</c:f>
              <c:strCache>
                <c:ptCount val="4"/>
                <c:pt idx="0">
                  <c:v>Пять років тому 2016</c:v>
                </c:pt>
                <c:pt idx="1">
                  <c:v>Минулий рік 2020</c:v>
                </c:pt>
                <c:pt idx="2">
                  <c:v>Поточний рік 2021</c:v>
                </c:pt>
                <c:pt idx="3">
                  <c:v>Наступний рік 2022</c:v>
                </c:pt>
              </c:strCache>
            </c:strRef>
          </c:cat>
          <c:val>
            <c:numRef>
              <c:f>Sheet1!$K$2:$K$5</c:f>
              <c:numCache>
                <c:formatCode>0.00%</c:formatCode>
                <c:ptCount val="4"/>
                <c:pt idx="0">
                  <c:v>0.83299999999999996</c:v>
                </c:pt>
                <c:pt idx="1">
                  <c:v>0.92200000000000004</c:v>
                </c:pt>
                <c:pt idx="2" formatCode="0%">
                  <c:v>1</c:v>
                </c:pt>
                <c:pt idx="3">
                  <c:v>1.0920000000000001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4969856"/>
        <c:axId val="94567744"/>
      </c:lineChart>
      <c:catAx>
        <c:axId val="94969856"/>
        <c:scaling>
          <c:orientation val="minMax"/>
        </c:scaling>
        <c:delete val="0"/>
        <c:axPos val="b"/>
        <c:majorTickMark val="out"/>
        <c:minorTickMark val="none"/>
        <c:tickLblPos val="nextTo"/>
        <c:crossAx val="94567744"/>
        <c:crosses val="autoZero"/>
        <c:auto val="1"/>
        <c:lblAlgn val="ctr"/>
        <c:lblOffset val="100"/>
        <c:noMultiLvlLbl val="0"/>
      </c:catAx>
      <c:valAx>
        <c:axId val="94567744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949698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 baseline="0"/>
      </a:pPr>
      <a:endParaRPr lang="uk-UA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Sheet1!$J$8:$J$10</c:f>
              <c:strCache>
                <c:ptCount val="3"/>
                <c:pt idx="0">
                  <c:v>Так</c:v>
                </c:pt>
                <c:pt idx="1">
                  <c:v>Зараз ні, але очікуємо в майбутньому</c:v>
                </c:pt>
                <c:pt idx="2">
                  <c:v>Ні</c:v>
                </c:pt>
              </c:strCache>
            </c:strRef>
          </c:cat>
          <c:val>
            <c:numRef>
              <c:f>Sheet1!$K$8:$K$10</c:f>
              <c:numCache>
                <c:formatCode>General</c:formatCode>
                <c:ptCount val="3"/>
                <c:pt idx="0">
                  <c:v>9</c:v>
                </c:pt>
                <c:pt idx="1">
                  <c:v>5</c:v>
                </c:pt>
                <c:pt idx="2">
                  <c:v>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 baseline="0"/>
      </a:pPr>
      <a:endParaRPr lang="uk-UA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F57E6D-A0AD-41D7-B34F-BAA8075493F5}" type="datetimeFigureOut">
              <a:rPr lang="uk-UA" smtClean="0"/>
              <a:t>17.08.2021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D49DCC-E2FB-4F6A-88F5-63A8A8DC45F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3870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D49DCC-E2FB-4F6A-88F5-63A8A8DC45FC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86250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D49DCC-E2FB-4F6A-88F5-63A8A8DC45FC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41667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D49DCC-E2FB-4F6A-88F5-63A8A8DC45FC}" type="slidenum">
              <a:rPr lang="uk-UA" smtClean="0"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19016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17.08.2021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6312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17.08.2021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7514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17.08.2021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74540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17.08.2021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781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17.08.2021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657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17.08.2021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9116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17.08.2021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5200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17.08.2021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75860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17.08.2021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6775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17.08.2021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0384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17.08.2021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1726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810C7-DA55-4425-AA4B-DB558F0DC070}" type="datetimeFigureOut">
              <a:rPr lang="uk-UA" smtClean="0"/>
              <a:t>17.08.2021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4881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0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4479233"/>
            <a:ext cx="86409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 smtClean="0">
                <a:solidFill>
                  <a:srgbClr val="FF0000"/>
                </a:solidFill>
                <a:latin typeface="Impact" panose="020B0806030902050204" pitchFamily="34" charset="0"/>
              </a:rPr>
              <a:t>Стратегія розвитку </a:t>
            </a:r>
            <a:r>
              <a:rPr lang="uk-UA" sz="1600" dirty="0" err="1" smtClean="0">
                <a:solidFill>
                  <a:srgbClr val="FF0000"/>
                </a:solidFill>
                <a:latin typeface="Impact" panose="020B0806030902050204" pitchFamily="34" charset="0"/>
              </a:rPr>
              <a:t>Сокальської</a:t>
            </a:r>
            <a:r>
              <a:rPr lang="uk-UA" sz="1600" dirty="0" smtClean="0">
                <a:solidFill>
                  <a:srgbClr val="FF0000"/>
                </a:solidFill>
                <a:latin typeface="Impact" panose="020B0806030902050204" pitchFamily="34" charset="0"/>
              </a:rPr>
              <a:t> територіальної громади до 2027 р.</a:t>
            </a:r>
            <a:endParaRPr lang="uk-UA" sz="1600" dirty="0"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461392" y="1707654"/>
            <a:ext cx="8077200" cy="1371600"/>
          </a:xfrm>
        </p:spPr>
        <p:txBody>
          <a:bodyPr>
            <a:normAutofit fontScale="90000"/>
          </a:bodyPr>
          <a:lstStyle/>
          <a:p>
            <a:r>
              <a:rPr lang="uk-UA" altLang="uk-UA" sz="3600" b="1" dirty="0" smtClean="0"/>
              <a:t>Звіт</a:t>
            </a:r>
            <a:br>
              <a:rPr lang="uk-UA" altLang="uk-UA" sz="3600" b="1" dirty="0" smtClean="0"/>
            </a:br>
            <a:r>
              <a:rPr lang="uk-UA" altLang="uk-UA" sz="3600" b="1" dirty="0" smtClean="0"/>
              <a:t>про результати опитування представників бізнесу </a:t>
            </a:r>
            <a:r>
              <a:rPr lang="uk-UA" altLang="uk-UA" sz="3600" b="1" dirty="0" err="1" smtClean="0"/>
              <a:t>Сокальської</a:t>
            </a:r>
            <a:r>
              <a:rPr lang="uk-UA" altLang="uk-UA" sz="3600" b="1" dirty="0" smtClean="0"/>
              <a:t> ТГ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19672" y="3613881"/>
            <a:ext cx="6408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м. </a:t>
            </a:r>
            <a:r>
              <a:rPr lang="uk-UA" dirty="0" err="1" smtClean="0"/>
              <a:t>Сокаль</a:t>
            </a:r>
            <a:r>
              <a:rPr lang="uk-UA" dirty="0" smtClean="0"/>
              <a:t>,  13 серпня 2021 р.</a:t>
            </a:r>
            <a:endParaRPr lang="uk-UA" dirty="0"/>
          </a:p>
        </p:txBody>
      </p:sp>
      <p:pic>
        <p:nvPicPr>
          <p:cNvPr id="1028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977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987574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Чи</a:t>
            </a:r>
            <a:r>
              <a:rPr lang="ru-RU" dirty="0" smtClean="0"/>
              <a:t> Ви </a:t>
            </a:r>
            <a:r>
              <a:rPr lang="ru-RU" dirty="0" err="1" smtClean="0"/>
              <a:t>відчуваєте</a:t>
            </a:r>
            <a:r>
              <a:rPr lang="ru-RU" dirty="0" smtClean="0"/>
              <a:t> </a:t>
            </a:r>
            <a:r>
              <a:rPr lang="ru-RU" dirty="0" err="1" smtClean="0"/>
              <a:t>нестачу</a:t>
            </a:r>
            <a:r>
              <a:rPr lang="ru-RU" dirty="0" smtClean="0"/>
              <a:t> </a:t>
            </a:r>
            <a:r>
              <a:rPr lang="ru-RU" dirty="0" err="1" smtClean="0"/>
              <a:t>спеціалістів</a:t>
            </a:r>
            <a:endParaRPr lang="uk-UA" dirty="0"/>
          </a:p>
        </p:txBody>
      </p:sp>
      <p:pic>
        <p:nvPicPr>
          <p:cNvPr id="5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8656279"/>
              </p:ext>
            </p:extLst>
          </p:nvPr>
        </p:nvGraphicFramePr>
        <p:xfrm>
          <a:off x="1619672" y="515717"/>
          <a:ext cx="6390456" cy="46727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36180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987574"/>
            <a:ext cx="799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smtClean="0"/>
              <a:t>спеціалісти своєї галузі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технічний </a:t>
            </a:r>
            <a:r>
              <a:rPr lang="uk-UA" sz="2000" dirty="0" smtClean="0"/>
              <a:t>персонал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smtClean="0"/>
              <a:t>кваліфіковані юристи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sz="2000" dirty="0"/>
          </a:p>
        </p:txBody>
      </p:sp>
      <p:pic>
        <p:nvPicPr>
          <p:cNvPr id="5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78852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987574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плануєте</a:t>
            </a:r>
            <a:r>
              <a:rPr lang="ru-RU" dirty="0" smtClean="0"/>
              <a:t> </a:t>
            </a:r>
            <a:r>
              <a:rPr lang="ru-RU" dirty="0" err="1" smtClean="0"/>
              <a:t>інвестувати</a:t>
            </a:r>
            <a:r>
              <a:rPr lang="ru-RU" dirty="0" smtClean="0"/>
              <a:t> у </a:t>
            </a:r>
            <a:r>
              <a:rPr lang="ru-RU" dirty="0" err="1" smtClean="0"/>
              <a:t>збільшення</a:t>
            </a:r>
            <a:r>
              <a:rPr lang="ru-RU" dirty="0" smtClean="0"/>
              <a:t> </a:t>
            </a:r>
            <a:r>
              <a:rPr lang="ru-RU" dirty="0" err="1" smtClean="0"/>
              <a:t>виробництва</a:t>
            </a:r>
            <a:endParaRPr lang="uk-UA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8471381"/>
              </p:ext>
            </p:extLst>
          </p:nvPr>
        </p:nvGraphicFramePr>
        <p:xfrm>
          <a:off x="1786137" y="792085"/>
          <a:ext cx="6373290" cy="4351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8237063"/>
              </p:ext>
            </p:extLst>
          </p:nvPr>
        </p:nvGraphicFramePr>
        <p:xfrm>
          <a:off x="1331640" y="987574"/>
          <a:ext cx="6423066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0349299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804852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плануєте</a:t>
            </a:r>
            <a:r>
              <a:rPr lang="ru-RU" dirty="0" smtClean="0"/>
              <a:t> Ви </a:t>
            </a:r>
            <a:r>
              <a:rPr lang="ru-RU" dirty="0" err="1" smtClean="0"/>
              <a:t>розширення</a:t>
            </a:r>
            <a:r>
              <a:rPr lang="ru-RU" dirty="0" smtClean="0"/>
              <a:t> </a:t>
            </a:r>
            <a:r>
              <a:rPr lang="ru-RU" dirty="0" err="1" smtClean="0"/>
              <a:t>виробництва</a:t>
            </a:r>
            <a:r>
              <a:rPr lang="ru-RU" dirty="0" smtClean="0"/>
              <a:t> </a:t>
            </a:r>
            <a:r>
              <a:rPr lang="ru-RU" dirty="0" err="1" smtClean="0"/>
              <a:t>зі</a:t>
            </a:r>
            <a:r>
              <a:rPr lang="ru-RU" dirty="0" smtClean="0"/>
              <a:t> </a:t>
            </a:r>
            <a:r>
              <a:rPr lang="ru-RU" dirty="0" err="1" smtClean="0"/>
              <a:t>створенням</a:t>
            </a:r>
            <a:r>
              <a:rPr lang="ru-RU" dirty="0" smtClean="0"/>
              <a:t> </a:t>
            </a:r>
            <a:r>
              <a:rPr lang="ru-RU" dirty="0" err="1" smtClean="0"/>
              <a:t>додаткових</a:t>
            </a:r>
            <a:r>
              <a:rPr lang="ru-RU" dirty="0" smtClean="0"/>
              <a:t> потужностей в </a:t>
            </a:r>
            <a:r>
              <a:rPr lang="ru-RU" dirty="0" err="1" smtClean="0"/>
              <a:t>інших</a:t>
            </a:r>
            <a:r>
              <a:rPr lang="ru-RU" dirty="0" smtClean="0"/>
              <a:t> </a:t>
            </a:r>
            <a:r>
              <a:rPr lang="ru-RU" dirty="0" err="1" smtClean="0"/>
              <a:t>адміністративно-територіальних</a:t>
            </a:r>
            <a:r>
              <a:rPr lang="ru-RU" dirty="0" smtClean="0"/>
              <a:t> </a:t>
            </a:r>
            <a:r>
              <a:rPr lang="ru-RU" dirty="0" err="1" smtClean="0"/>
              <a:t>одиницях</a:t>
            </a:r>
            <a:r>
              <a:rPr lang="ru-RU" dirty="0" smtClean="0"/>
              <a:t> району (</a:t>
            </a:r>
            <a:r>
              <a:rPr lang="ru-RU" dirty="0" err="1" smtClean="0"/>
              <a:t>населених</a:t>
            </a:r>
            <a:r>
              <a:rPr lang="ru-RU" dirty="0" smtClean="0"/>
              <a:t> пунктах </a:t>
            </a:r>
            <a:r>
              <a:rPr lang="ru-RU" dirty="0" err="1" smtClean="0"/>
              <a:t>громади</a:t>
            </a:r>
            <a:r>
              <a:rPr lang="ru-RU" dirty="0" smtClean="0"/>
              <a:t>)?</a:t>
            </a:r>
            <a:endParaRPr lang="uk-UA" dirty="0"/>
          </a:p>
        </p:txBody>
      </p:sp>
      <p:sp>
        <p:nvSpPr>
          <p:cNvPr id="8" name="TextBox 7"/>
          <p:cNvSpPr txBox="1"/>
          <p:nvPr/>
        </p:nvSpPr>
        <p:spPr>
          <a:xfrm>
            <a:off x="467544" y="4587974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Нововолинськ</a:t>
            </a:r>
            <a:endParaRPr lang="uk-UA" dirty="0"/>
          </a:p>
        </p:txBody>
      </p:sp>
      <p:pic>
        <p:nvPicPr>
          <p:cNvPr id="9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2741463"/>
              </p:ext>
            </p:extLst>
          </p:nvPr>
        </p:nvGraphicFramePr>
        <p:xfrm>
          <a:off x="1703187" y="927090"/>
          <a:ext cx="6624736" cy="4674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2400645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9552" y="843558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Ви </a:t>
            </a:r>
            <a:r>
              <a:rPr lang="ru-RU" dirty="0" err="1" smtClean="0"/>
              <a:t>плануєте</a:t>
            </a:r>
            <a:r>
              <a:rPr lang="ru-RU" dirty="0" smtClean="0"/>
              <a:t> (</a:t>
            </a:r>
            <a:r>
              <a:rPr lang="ru-RU" dirty="0" err="1" smtClean="0"/>
              <a:t>негайно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в </a:t>
            </a:r>
            <a:r>
              <a:rPr lang="ru-RU" dirty="0" err="1" smtClean="0"/>
              <a:t>майбутньому</a:t>
            </a:r>
            <a:r>
              <a:rPr lang="ru-RU" dirty="0" smtClean="0"/>
              <a:t>) перенести всю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частину</a:t>
            </a:r>
            <a:r>
              <a:rPr lang="ru-RU" dirty="0" smtClean="0"/>
              <a:t> </a:t>
            </a:r>
            <a:r>
              <a:rPr lang="ru-RU" dirty="0" err="1" smtClean="0"/>
              <a:t>своєї</a:t>
            </a:r>
            <a:r>
              <a:rPr lang="ru-RU" dirty="0" smtClean="0"/>
              <a:t> </a:t>
            </a:r>
            <a:r>
              <a:rPr lang="ru-RU" dirty="0" err="1" smtClean="0"/>
              <a:t>діяльності</a:t>
            </a:r>
            <a:r>
              <a:rPr lang="ru-RU" dirty="0" smtClean="0"/>
              <a:t> до </a:t>
            </a:r>
            <a:r>
              <a:rPr lang="ru-RU" dirty="0" err="1" smtClean="0"/>
              <a:t>іншої</a:t>
            </a:r>
            <a:r>
              <a:rPr lang="ru-RU" dirty="0" smtClean="0"/>
              <a:t> </a:t>
            </a:r>
            <a:r>
              <a:rPr lang="ru-RU" dirty="0" err="1" smtClean="0"/>
              <a:t>громади</a:t>
            </a:r>
            <a:r>
              <a:rPr lang="ru-RU" dirty="0" smtClean="0"/>
              <a:t>?</a:t>
            </a:r>
            <a:endParaRPr lang="uk-UA" dirty="0"/>
          </a:p>
        </p:txBody>
      </p:sp>
      <p:pic>
        <p:nvPicPr>
          <p:cNvPr id="8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6963377"/>
              </p:ext>
            </p:extLst>
          </p:nvPr>
        </p:nvGraphicFramePr>
        <p:xfrm>
          <a:off x="1724290" y="1200150"/>
          <a:ext cx="5598368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68112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1059582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Що</a:t>
            </a:r>
            <a:r>
              <a:rPr lang="ru-RU" dirty="0" smtClean="0"/>
              <a:t> є основною причиною переносу </a:t>
            </a:r>
            <a:r>
              <a:rPr lang="ru-RU" dirty="0" err="1" smtClean="0"/>
              <a:t>діяльності</a:t>
            </a:r>
            <a:r>
              <a:rPr lang="ru-RU" dirty="0" smtClean="0"/>
              <a:t>?</a:t>
            </a:r>
            <a:endParaRPr lang="uk-UA" dirty="0"/>
          </a:p>
        </p:txBody>
      </p:sp>
      <p:pic>
        <p:nvPicPr>
          <p:cNvPr id="7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0447060"/>
              </p:ext>
            </p:extLst>
          </p:nvPr>
        </p:nvGraphicFramePr>
        <p:xfrm>
          <a:off x="1043608" y="1347614"/>
          <a:ext cx="6696744" cy="353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54726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987574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Що заважає розвиткові громади?</a:t>
            </a:r>
            <a:endParaRPr lang="uk-UA" dirty="0"/>
          </a:p>
        </p:txBody>
      </p:sp>
      <p:pic>
        <p:nvPicPr>
          <p:cNvPr id="8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3921890"/>
              </p:ext>
            </p:extLst>
          </p:nvPr>
        </p:nvGraphicFramePr>
        <p:xfrm>
          <a:off x="395536" y="1356906"/>
          <a:ext cx="8568952" cy="3675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97059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7544" y="843558"/>
            <a:ext cx="6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Пріоритетні</a:t>
            </a:r>
            <a:r>
              <a:rPr lang="ru-RU" dirty="0" smtClean="0"/>
              <a:t> </a:t>
            </a:r>
            <a:r>
              <a:rPr lang="ru-RU" dirty="0" err="1" smtClean="0"/>
              <a:t>завдання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необхідно</a:t>
            </a:r>
            <a:r>
              <a:rPr lang="ru-RU" dirty="0" smtClean="0"/>
              <a:t> </a:t>
            </a:r>
            <a:r>
              <a:rPr lang="ru-RU" dirty="0" err="1" smtClean="0"/>
              <a:t>здійснити</a:t>
            </a:r>
            <a:r>
              <a:rPr lang="ru-RU" dirty="0" smtClean="0"/>
              <a:t> для </a:t>
            </a:r>
            <a:r>
              <a:rPr lang="ru-RU" dirty="0" err="1" smtClean="0"/>
              <a:t>розвитку</a:t>
            </a:r>
            <a:r>
              <a:rPr lang="ru-RU" dirty="0" smtClean="0"/>
              <a:t> </a:t>
            </a:r>
            <a:r>
              <a:rPr lang="ru-RU" dirty="0" err="1" smtClean="0"/>
              <a:t>громади</a:t>
            </a:r>
            <a:endParaRPr lang="uk-UA" dirty="0"/>
          </a:p>
        </p:txBody>
      </p:sp>
      <p:pic>
        <p:nvPicPr>
          <p:cNvPr id="7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508736"/>
              </p:ext>
            </p:extLst>
          </p:nvPr>
        </p:nvGraphicFramePr>
        <p:xfrm>
          <a:off x="611560" y="1200150"/>
          <a:ext cx="7992888" cy="3603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338697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1059582"/>
            <a:ext cx="5385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вірите</a:t>
            </a:r>
            <a:r>
              <a:rPr lang="ru-RU" dirty="0" smtClean="0"/>
              <a:t> Ви у </a:t>
            </a:r>
            <a:r>
              <a:rPr lang="ru-RU" dirty="0" err="1" smtClean="0"/>
              <a:t>реалізацію</a:t>
            </a:r>
            <a:r>
              <a:rPr lang="ru-RU" dirty="0" smtClean="0"/>
              <a:t> </a:t>
            </a:r>
            <a:r>
              <a:rPr lang="ru-RU" dirty="0" err="1" smtClean="0"/>
              <a:t>цих</a:t>
            </a:r>
            <a:r>
              <a:rPr lang="ru-RU" dirty="0" smtClean="0"/>
              <a:t> </a:t>
            </a:r>
            <a:r>
              <a:rPr lang="ru-RU" dirty="0" err="1" smtClean="0"/>
              <a:t>завдань</a:t>
            </a:r>
            <a:endParaRPr lang="uk-UA" dirty="0"/>
          </a:p>
        </p:txBody>
      </p:sp>
      <p:pic>
        <p:nvPicPr>
          <p:cNvPr id="7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7681019"/>
              </p:ext>
            </p:extLst>
          </p:nvPr>
        </p:nvGraphicFramePr>
        <p:xfrm>
          <a:off x="1259632" y="1200150"/>
          <a:ext cx="6840760" cy="3747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402273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792085"/>
            <a:ext cx="6610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Які види економічної діяльності пріоритетні для майбутнього розвитку громади</a:t>
            </a:r>
            <a:endParaRPr lang="uk-UA" dirty="0"/>
          </a:p>
        </p:txBody>
      </p:sp>
      <p:pic>
        <p:nvPicPr>
          <p:cNvPr id="8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1643520"/>
              </p:ext>
            </p:extLst>
          </p:nvPr>
        </p:nvGraphicFramePr>
        <p:xfrm>
          <a:off x="827584" y="1379493"/>
          <a:ext cx="7632848" cy="3675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199460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Tx/>
              <a:buChar char="•"/>
            </a:pPr>
            <a:r>
              <a:rPr lang="uk-UA" altLang="uk-UA" sz="2400" dirty="0" smtClean="0">
                <a:latin typeface="+mj-lt"/>
              </a:rPr>
              <a:t>Проведено у травні-червні 2021 року експертами Моршинської ТГ</a:t>
            </a:r>
            <a:r>
              <a:rPr lang="en-US" altLang="uk-UA" sz="2400" dirty="0" smtClean="0">
                <a:latin typeface="+mj-lt"/>
              </a:rPr>
              <a:t> </a:t>
            </a:r>
            <a:r>
              <a:rPr lang="uk-UA" altLang="uk-UA" sz="2400" dirty="0" smtClean="0">
                <a:latin typeface="+mj-lt"/>
              </a:rPr>
              <a:t>та</a:t>
            </a:r>
            <a:r>
              <a:rPr lang="en-US" altLang="uk-UA" sz="2400" dirty="0" smtClean="0">
                <a:latin typeface="+mj-lt"/>
              </a:rPr>
              <a:t> </a:t>
            </a:r>
            <a:r>
              <a:rPr lang="uk-UA" altLang="uk-UA" sz="2400" dirty="0" smtClean="0">
                <a:latin typeface="+mj-lt"/>
              </a:rPr>
              <a:t>консультантом </a:t>
            </a:r>
            <a:r>
              <a:rPr lang="uk-UA" altLang="uk-UA" sz="2400" dirty="0">
                <a:latin typeface="+mj-lt"/>
              </a:rPr>
              <a:t>АМР «Ради Львівщини</a:t>
            </a:r>
            <a:r>
              <a:rPr lang="uk-UA" altLang="uk-UA" sz="2400" dirty="0" smtClean="0">
                <a:latin typeface="+mj-lt"/>
              </a:rPr>
              <a:t>»</a:t>
            </a:r>
            <a:r>
              <a:rPr lang="en-US" altLang="uk-UA" sz="2400" dirty="0" smtClean="0">
                <a:latin typeface="+mj-lt"/>
              </a:rPr>
              <a:t>;</a:t>
            </a:r>
          </a:p>
          <a:p>
            <a:pPr>
              <a:buFontTx/>
              <a:buChar char="•"/>
            </a:pPr>
            <a:r>
              <a:rPr lang="uk-UA" altLang="uk-UA" sz="2400" dirty="0" smtClean="0">
                <a:latin typeface="+mj-lt"/>
              </a:rPr>
              <a:t>Підготовлено для аналітичного компоненту процесу створення стратегії розвитку </a:t>
            </a:r>
            <a:r>
              <a:rPr lang="uk-UA" altLang="uk-UA" sz="2400" dirty="0" err="1" smtClean="0">
                <a:latin typeface="+mj-lt"/>
              </a:rPr>
              <a:t>Сокальської</a:t>
            </a:r>
            <a:r>
              <a:rPr lang="uk-UA" altLang="uk-UA" sz="2400" dirty="0" smtClean="0">
                <a:latin typeface="+mj-lt"/>
              </a:rPr>
              <a:t> ТГ</a:t>
            </a:r>
            <a:r>
              <a:rPr lang="en-US" altLang="uk-UA" sz="2400" dirty="0" smtClean="0">
                <a:latin typeface="+mj-lt"/>
              </a:rPr>
              <a:t>;</a:t>
            </a:r>
            <a:endParaRPr lang="uk-UA" altLang="uk-UA" sz="2400" dirty="0" smtClean="0">
              <a:latin typeface="+mj-lt"/>
            </a:endParaRPr>
          </a:p>
          <a:p>
            <a:pPr>
              <a:buFontTx/>
              <a:buChar char="•"/>
            </a:pPr>
            <a:r>
              <a:rPr lang="uk-UA" altLang="uk-UA" sz="2400" dirty="0" smtClean="0">
                <a:latin typeface="+mj-lt"/>
              </a:rPr>
              <a:t>Підприємці та керівники 50</a:t>
            </a:r>
            <a:r>
              <a:rPr lang="en-US" altLang="uk-UA" sz="2400" dirty="0" smtClean="0">
                <a:latin typeface="+mj-lt"/>
              </a:rPr>
              <a:t> </a:t>
            </a:r>
            <a:r>
              <a:rPr lang="uk-UA" altLang="uk-UA" sz="2400" dirty="0" smtClean="0">
                <a:latin typeface="+mj-lt"/>
              </a:rPr>
              <a:t>підприємств надали відповіді на 20 запитань стандартизованої анкети</a:t>
            </a:r>
            <a:r>
              <a:rPr lang="en-US" altLang="uk-UA" sz="2400" dirty="0" smtClean="0">
                <a:latin typeface="+mj-lt"/>
              </a:rPr>
              <a:t>;</a:t>
            </a:r>
          </a:p>
          <a:p>
            <a:pPr>
              <a:buFontTx/>
              <a:buChar char="•"/>
            </a:pPr>
            <a:r>
              <a:rPr lang="uk-UA" altLang="uk-UA" sz="2400" dirty="0" smtClean="0">
                <a:latin typeface="+mj-lt"/>
              </a:rPr>
              <a:t>Звіт про опитування містить узагальнені результати всіх даних і відповідей</a:t>
            </a:r>
            <a:r>
              <a:rPr lang="en-US" altLang="uk-UA" sz="2400" dirty="0" smtClean="0">
                <a:latin typeface="+mj-lt"/>
              </a:rPr>
              <a:t>;</a:t>
            </a:r>
          </a:p>
          <a:p>
            <a:pPr>
              <a:buFontTx/>
              <a:buChar char="•"/>
            </a:pPr>
            <a:r>
              <a:rPr lang="uk-UA" altLang="uk-UA" sz="2400" dirty="0" smtClean="0">
                <a:latin typeface="+mj-lt"/>
              </a:rPr>
              <a:t>АМР “Ради Львівщини” висловлює вдячність усім представникам підприємств за їхню готовність взяти участь у проведенні опитування</a:t>
            </a:r>
            <a:r>
              <a:rPr lang="en-US" altLang="uk-UA" sz="2400" dirty="0" smtClean="0">
                <a:latin typeface="+mj-lt"/>
              </a:rPr>
              <a:t>.</a:t>
            </a:r>
          </a:p>
          <a:p>
            <a:endParaRPr lang="uk-UA" dirty="0"/>
          </a:p>
        </p:txBody>
      </p:sp>
      <p:pic>
        <p:nvPicPr>
          <p:cNvPr id="4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038" y="144015"/>
            <a:ext cx="648070" cy="64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98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952440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Рівень</a:t>
            </a:r>
            <a:r>
              <a:rPr lang="ru-RU" dirty="0" smtClean="0"/>
              <a:t> </a:t>
            </a:r>
            <a:r>
              <a:rPr lang="ru-RU" dirty="0" err="1" smtClean="0"/>
              <a:t>співпраці</a:t>
            </a:r>
            <a:r>
              <a:rPr lang="ru-RU" dirty="0" smtClean="0"/>
              <a:t> </a:t>
            </a:r>
            <a:r>
              <a:rPr lang="ru-RU" dirty="0" err="1" smtClean="0"/>
              <a:t>Вашого</a:t>
            </a:r>
            <a:r>
              <a:rPr lang="ru-RU" dirty="0" smtClean="0"/>
              <a:t> </a:t>
            </a:r>
            <a:r>
              <a:rPr lang="ru-RU" dirty="0" err="1" smtClean="0"/>
              <a:t>підприємства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зазначеними</a:t>
            </a:r>
            <a:r>
              <a:rPr lang="ru-RU" dirty="0" smtClean="0"/>
              <a:t> </a:t>
            </a:r>
            <a:r>
              <a:rPr lang="ru-RU" dirty="0" err="1" smtClean="0"/>
              <a:t>організаціями</a:t>
            </a:r>
            <a:endParaRPr lang="uk-UA" dirty="0"/>
          </a:p>
        </p:txBody>
      </p:sp>
      <p:pic>
        <p:nvPicPr>
          <p:cNvPr id="8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3098394"/>
              </p:ext>
            </p:extLst>
          </p:nvPr>
        </p:nvGraphicFramePr>
        <p:xfrm>
          <a:off x="467544" y="1465896"/>
          <a:ext cx="8280920" cy="3747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683516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987574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Загальна</a:t>
            </a:r>
            <a:r>
              <a:rPr lang="ru-RU" dirty="0" smtClean="0"/>
              <a:t> </a:t>
            </a:r>
            <a:r>
              <a:rPr lang="ru-RU" dirty="0" err="1" smtClean="0"/>
              <a:t>оцінка</a:t>
            </a:r>
            <a:r>
              <a:rPr lang="ru-RU" dirty="0" smtClean="0"/>
              <a:t> ОС та думка про громаду як </a:t>
            </a:r>
            <a:r>
              <a:rPr lang="ru-RU" dirty="0" err="1" smtClean="0"/>
              <a:t>місце</a:t>
            </a:r>
            <a:r>
              <a:rPr lang="ru-RU" dirty="0" smtClean="0"/>
              <a:t> для </a:t>
            </a:r>
            <a:r>
              <a:rPr lang="ru-RU" dirty="0" err="1" smtClean="0"/>
              <a:t>ведення</a:t>
            </a:r>
            <a:r>
              <a:rPr lang="ru-RU" dirty="0" smtClean="0"/>
              <a:t> </a:t>
            </a:r>
            <a:r>
              <a:rPr lang="ru-RU" dirty="0" err="1" smtClean="0"/>
              <a:t>бізнесу</a:t>
            </a:r>
            <a:endParaRPr lang="uk-UA" dirty="0"/>
          </a:p>
        </p:txBody>
      </p:sp>
      <p:pic>
        <p:nvPicPr>
          <p:cNvPr id="8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5240066"/>
              </p:ext>
            </p:extLst>
          </p:nvPr>
        </p:nvGraphicFramePr>
        <p:xfrm>
          <a:off x="359532" y="1334191"/>
          <a:ext cx="8136904" cy="3747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1523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915566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Побажання підприємців</a:t>
            </a:r>
            <a:endParaRPr lang="uk-UA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009818"/>
              </p:ext>
            </p:extLst>
          </p:nvPr>
        </p:nvGraphicFramePr>
        <p:xfrm>
          <a:off x="1196314" y="1923678"/>
          <a:ext cx="6103300" cy="14024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03300"/>
              </a:tblGrid>
              <a:tr h="43611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baseline="0" dirty="0" smtClean="0">
                          <a:effectLst/>
                          <a:latin typeface="Arial"/>
                        </a:rPr>
                        <a:t> </a:t>
                      </a:r>
                      <a:r>
                        <a:rPr lang="uk-UA" sz="2400" b="1" i="0" u="none" strike="noStrike" baseline="0" dirty="0" smtClean="0">
                          <a:effectLst/>
                          <a:latin typeface="Arial"/>
                        </a:rPr>
                        <a:t>В</a:t>
                      </a:r>
                      <a:r>
                        <a:rPr lang="uk-UA" sz="2400" b="1" i="0" u="none" strike="noStrike" dirty="0" smtClean="0">
                          <a:effectLst/>
                          <a:latin typeface="Arial"/>
                        </a:rPr>
                        <a:t>заєморозуміння </a:t>
                      </a:r>
                      <a:r>
                        <a:rPr lang="uk-UA" sz="2400" b="1" i="0" u="none" strike="noStrike" dirty="0">
                          <a:effectLst/>
                          <a:latin typeface="Arial"/>
                        </a:rPr>
                        <a:t>бізнесу та влади</a:t>
                      </a:r>
                    </a:p>
                  </a:txBody>
                  <a:tcPr marL="9525" marR="9525" marT="9525" marB="0" anchor="b"/>
                </a:tc>
              </a:tr>
              <a:tr h="966365"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1" u="none" strike="noStrike" dirty="0" smtClean="0">
                          <a:effectLst/>
                        </a:rPr>
                        <a:t>Не </a:t>
                      </a:r>
                      <a:r>
                        <a:rPr lang="ru-RU" sz="2800" b="1" u="none" strike="noStrike" dirty="0" err="1" smtClean="0">
                          <a:effectLst/>
                        </a:rPr>
                        <a:t>заважайте</a:t>
                      </a:r>
                      <a:endParaRPr lang="ru-RU" sz="2800" b="1" i="0" u="none" strike="noStrike" dirty="0">
                        <a:effectLst/>
                        <a:latin typeface="Arial"/>
                      </a:endParaRPr>
                    </a:p>
                  </a:txBody>
                  <a:tcPr marL="2709" marR="2709" marT="2709" marB="0" anchor="b"/>
                </a:tc>
              </a:tr>
            </a:tbl>
          </a:graphicData>
        </a:graphic>
      </p:graphicFrame>
      <p:pic>
        <p:nvPicPr>
          <p:cNvPr id="7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988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вмісту 2"/>
          <p:cNvSpPr txBox="1">
            <a:spLocks/>
          </p:cNvSpPr>
          <p:nvPr/>
        </p:nvSpPr>
        <p:spPr>
          <a:xfrm>
            <a:off x="325016" y="1635646"/>
            <a:ext cx="8382000" cy="685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uk-UA" altLang="uk-UA" sz="3600" b="1" dirty="0" smtClean="0">
                <a:solidFill>
                  <a:srgbClr val="3F8697"/>
                </a:solidFill>
                <a:latin typeface="Myriad Pro SemiExt"/>
              </a:rPr>
              <a:t>Дякуємо за увагу</a:t>
            </a:r>
            <a:r>
              <a:rPr lang="en-US" altLang="uk-UA" sz="3600" b="1" dirty="0" smtClean="0">
                <a:solidFill>
                  <a:srgbClr val="3F8697"/>
                </a:solidFill>
                <a:latin typeface="Myriad Pro SemiExt"/>
              </a:rPr>
              <a:t>!</a:t>
            </a:r>
            <a:endParaRPr lang="en-US" altLang="uk-UA" sz="3600" b="1" dirty="0">
              <a:solidFill>
                <a:srgbClr val="3F8697"/>
              </a:solidFill>
              <a:latin typeface="Myriad Pro SemiEx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3363838"/>
            <a:ext cx="6912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Обласна асоціація місцевих рад "Ради Львівщини" / </a:t>
            </a:r>
            <a:r>
              <a:rPr lang="pl-PL" dirty="0"/>
              <a:t>Association of Local Councils "Council of Lviv </a:t>
            </a:r>
            <a:r>
              <a:rPr lang="pl-PL" dirty="0" smtClean="0"/>
              <a:t>Region</a:t>
            </a:r>
            <a:endParaRPr lang="uk-UA" dirty="0" smtClean="0"/>
          </a:p>
          <a:p>
            <a:endParaRPr lang="uk-UA" dirty="0" smtClean="0"/>
          </a:p>
          <a:p>
            <a:r>
              <a:rPr lang="uk-UA" dirty="0" smtClean="0"/>
              <a:t>Експерт-консультант Петро Мавко</a:t>
            </a:r>
            <a:endParaRPr lang="uk-UA" dirty="0"/>
          </a:p>
        </p:txBody>
      </p:sp>
      <p:pic>
        <p:nvPicPr>
          <p:cNvPr id="7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9395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3528" y="936271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Коли </a:t>
            </a:r>
            <a:r>
              <a:rPr lang="ru-RU" dirty="0" err="1" smtClean="0"/>
              <a:t>було</a:t>
            </a:r>
            <a:r>
              <a:rPr lang="ru-RU" dirty="0" smtClean="0"/>
              <a:t> створено Ваше </a:t>
            </a:r>
            <a:r>
              <a:rPr lang="ru-RU" dirty="0" err="1" smtClean="0"/>
              <a:t>підприємство</a:t>
            </a:r>
            <a:endParaRPr lang="uk-UA" dirty="0"/>
          </a:p>
        </p:txBody>
      </p:sp>
      <p:pic>
        <p:nvPicPr>
          <p:cNvPr id="5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7969977"/>
              </p:ext>
            </p:extLst>
          </p:nvPr>
        </p:nvGraphicFramePr>
        <p:xfrm>
          <a:off x="1286756" y="1419622"/>
          <a:ext cx="6048672" cy="353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254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874916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Основний власник Вашого підприємства</a:t>
            </a:r>
            <a:endParaRPr lang="uk-UA" dirty="0"/>
          </a:p>
        </p:txBody>
      </p:sp>
      <p:pic>
        <p:nvPicPr>
          <p:cNvPr id="5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9061281"/>
              </p:ext>
            </p:extLst>
          </p:nvPr>
        </p:nvGraphicFramePr>
        <p:xfrm>
          <a:off x="1403648" y="1200150"/>
          <a:ext cx="5454352" cy="3675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8168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936271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Основні сфери діяльності</a:t>
            </a:r>
            <a:endParaRPr lang="uk-UA" dirty="0"/>
          </a:p>
        </p:txBody>
      </p:sp>
      <p:pic>
        <p:nvPicPr>
          <p:cNvPr id="5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7257863"/>
              </p:ext>
            </p:extLst>
          </p:nvPr>
        </p:nvGraphicFramePr>
        <p:xfrm>
          <a:off x="827584" y="1347614"/>
          <a:ext cx="7848872" cy="3407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28452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987574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Географія збуту продукції, відсотки</a:t>
            </a:r>
            <a:endParaRPr lang="uk-UA" dirty="0"/>
          </a:p>
        </p:txBody>
      </p:sp>
      <p:pic>
        <p:nvPicPr>
          <p:cNvPr id="5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3920074"/>
              </p:ext>
            </p:extLst>
          </p:nvPr>
        </p:nvGraphicFramePr>
        <p:xfrm>
          <a:off x="1187624" y="1200150"/>
          <a:ext cx="6135034" cy="3747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90132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915566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зміни</a:t>
            </a:r>
            <a:r>
              <a:rPr lang="ru-RU" dirty="0" smtClean="0"/>
              <a:t> у </a:t>
            </a:r>
            <a:r>
              <a:rPr lang="ru-RU" dirty="0" err="1" smtClean="0"/>
              <a:t>збуті</a:t>
            </a:r>
            <a:r>
              <a:rPr lang="ru-RU" dirty="0" smtClean="0"/>
              <a:t> Ви </a:t>
            </a:r>
            <a:r>
              <a:rPr lang="ru-RU" dirty="0" err="1" smtClean="0"/>
              <a:t>очікуєте</a:t>
            </a:r>
            <a:r>
              <a:rPr lang="ru-RU" dirty="0" smtClean="0"/>
              <a:t> в 2021 р.? </a:t>
            </a:r>
            <a:endParaRPr lang="uk-UA" dirty="0"/>
          </a:p>
        </p:txBody>
      </p:sp>
      <p:pic>
        <p:nvPicPr>
          <p:cNvPr id="5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1637428"/>
              </p:ext>
            </p:extLst>
          </p:nvPr>
        </p:nvGraphicFramePr>
        <p:xfrm>
          <a:off x="1509668" y="1200150"/>
          <a:ext cx="6408712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90705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915566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Чи</a:t>
            </a:r>
            <a:r>
              <a:rPr lang="ru-RU" dirty="0" smtClean="0"/>
              <a:t> є у </a:t>
            </a:r>
            <a:r>
              <a:rPr lang="ru-RU" dirty="0" err="1" smtClean="0"/>
              <a:t>Вашому</a:t>
            </a:r>
            <a:r>
              <a:rPr lang="ru-RU" dirty="0" smtClean="0"/>
              <a:t> </a:t>
            </a:r>
            <a:r>
              <a:rPr lang="ru-RU" dirty="0" err="1" smtClean="0"/>
              <a:t>регіоні</a:t>
            </a:r>
            <a:endParaRPr lang="uk-UA" dirty="0"/>
          </a:p>
        </p:txBody>
      </p:sp>
      <p:pic>
        <p:nvPicPr>
          <p:cNvPr id="7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8040995"/>
              </p:ext>
            </p:extLst>
          </p:nvPr>
        </p:nvGraphicFramePr>
        <p:xfrm>
          <a:off x="1403648" y="1200150"/>
          <a:ext cx="6912768" cy="3675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86820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987574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Динаміка чисельності працівників</a:t>
            </a:r>
            <a:endParaRPr lang="uk-UA" dirty="0"/>
          </a:p>
        </p:txBody>
      </p:sp>
      <p:pic>
        <p:nvPicPr>
          <p:cNvPr id="5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906257"/>
              </p:ext>
            </p:extLst>
          </p:nvPr>
        </p:nvGraphicFramePr>
        <p:xfrm>
          <a:off x="1043608" y="1356906"/>
          <a:ext cx="6984776" cy="3603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924346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861</TotalTime>
  <Words>273</Words>
  <Application>Microsoft Office PowerPoint</Application>
  <PresentationFormat>On-screen Show (16:9)</PresentationFormat>
  <Paragraphs>40</Paragraphs>
  <Slides>23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Тема Office</vt:lpstr>
      <vt:lpstr>Звіт про результати опитування представників бізнесу Сокальської ТГ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Звіт про результати опитування представників бізнесу Червоноградської ТГ</dc:title>
  <dc:creator>my compuer</dc:creator>
  <cp:lastModifiedBy>User</cp:lastModifiedBy>
  <cp:revision>45</cp:revision>
  <dcterms:created xsi:type="dcterms:W3CDTF">2021-06-23T12:31:09Z</dcterms:created>
  <dcterms:modified xsi:type="dcterms:W3CDTF">2021-08-17T11:32:58Z</dcterms:modified>
</cp:coreProperties>
</file>